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5" r:id="rId6"/>
    <p:sldId id="260" r:id="rId7"/>
    <p:sldId id="263" r:id="rId8"/>
    <p:sldId id="259" r:id="rId9"/>
    <p:sldId id="266" r:id="rId10"/>
    <p:sldId id="261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EEAF8-4798-45D3-97D8-50041F582012}" v="13" dt="2025-07-22T19:11:20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94400-C1ED-4486-8E76-DF94A1226EA9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A5E67-6FC1-4A50-9B97-6E5F4C19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A5E67-6FC1-4A50-9B97-6E5F4C191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8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9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1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087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6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3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4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21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0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5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7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28F09C-2EE0-4AFE-BB1C-C33F5E38D74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BA2A34-8826-443B-BF53-B32DECE58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9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ADF3-DD91-AF08-0400-8B30562E2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Disaster Preparedness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237425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C616-42B4-F54A-6B9B-A2420A4D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Recovery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D9FD5-E561-57E4-07A9-CD2CF9BC5A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4863"/>
            <a:ext cx="10363826" cy="34241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endParaRPr lang="en-US" sz="2800" cap="none" dirty="0">
              <a:solidFill>
                <a:schemeClr val="tx2"/>
              </a:solidFill>
            </a:endParaRPr>
          </a:p>
          <a:p>
            <a:pPr marL="457200" indent="-457200"/>
            <a:r>
              <a:rPr lang="en-US" sz="2800" cap="none" dirty="0">
                <a:solidFill>
                  <a:schemeClr val="tx2"/>
                </a:solidFill>
                <a:ea typeface="+mn-lt"/>
                <a:cs typeface="+mn-lt"/>
              </a:rPr>
              <a:t>You have done all you can do, and disasters will still occur.</a:t>
            </a:r>
          </a:p>
          <a:p>
            <a:pPr marL="457200" indent="-457200"/>
            <a:r>
              <a:rPr lang="en-US" sz="2800" cap="none" dirty="0">
                <a:solidFill>
                  <a:schemeClr val="tx2"/>
                </a:solidFill>
                <a:ea typeface="+mn-lt"/>
                <a:cs typeface="+mn-lt"/>
              </a:rPr>
              <a:t>The preparation will help make this recovery go smoother.</a:t>
            </a:r>
          </a:p>
          <a:p>
            <a:pPr marL="457200" indent="-457200"/>
            <a:r>
              <a:rPr lang="en-US" sz="2800" cap="none" dirty="0">
                <a:solidFill>
                  <a:schemeClr val="tx2"/>
                </a:solidFill>
                <a:ea typeface="+mn-lt"/>
                <a:cs typeface="+mn-lt"/>
              </a:rPr>
              <a:t>If at any point of the recovery step you do not feel safe, stop and reach out for help.</a:t>
            </a:r>
          </a:p>
          <a:p>
            <a:pPr marL="457200" indent="-457200"/>
            <a:r>
              <a:rPr lang="en-US" sz="2800" cap="none" dirty="0">
                <a:solidFill>
                  <a:schemeClr val="tx2"/>
                </a:solidFill>
                <a:ea typeface="+mn-lt"/>
                <a:cs typeface="+mn-lt"/>
              </a:rPr>
              <a:t>You are more important than any collection item.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1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1FC69-0E79-3330-507E-81D457D26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3A8B-2F47-63DB-F973-13F4C949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Assessment of Damage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8FE1B-2802-8D12-4230-F85EC8BF73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4863"/>
            <a:ext cx="10363826" cy="34241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First assess if your space is safe to walk through.</a:t>
            </a:r>
            <a:endParaRPr lang="en-US" dirty="0"/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If it is, in teams of </a:t>
            </a: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at least </a:t>
            </a: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two, walk around and take pictures of the damage.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Do not spend more than thirty minutes doing an initial assessment. 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Create a document to record the type of damage, cause of damage, and the location of damaged items.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E2159-430E-5537-D77D-037B9B113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3922-28CB-4196-DA64-85563B58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Salvage Options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7B095-9CD7-CB1A-A8A0-21D97E55F2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4863"/>
            <a:ext cx="10363826" cy="34241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Once you see the damage and the items affected, you have a few options for salvaging.</a:t>
            </a:r>
          </a:p>
          <a:p>
            <a:pPr marL="914400"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Discard</a:t>
            </a:r>
          </a:p>
          <a:p>
            <a:pPr marL="914400"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Treat on your own</a:t>
            </a:r>
          </a:p>
          <a:p>
            <a:pPr marL="914400"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Send to Conservator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7985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163CD-AD52-122C-E35F-0CDDA6E1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FC07-E24F-44CA-F3B0-9BF95E51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Salvage Options- Discard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C84F-69A9-C802-BF47-6440FB92BF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17519"/>
            <a:ext cx="10363826" cy="342410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/>
            <a:endParaRPr lang="en-US" sz="2800" cap="none" dirty="0">
              <a:solidFill>
                <a:srgbClr val="355071"/>
              </a:solidFill>
              <a:latin typeface="Tw Cen MT"/>
            </a:endParaRPr>
          </a:p>
          <a:p>
            <a:pPr marL="457200" indent="-457200">
              <a:buClr>
                <a:srgbClr val="000000"/>
              </a:buClr>
            </a:pPr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If there is an item that is extremely damaged, it may be more expensive to try and salvage than getting a new one.</a:t>
            </a:r>
          </a:p>
          <a:p>
            <a:pPr marL="457200" indent="-457200">
              <a:buClr>
                <a:srgbClr val="000000"/>
              </a:buClr>
            </a:pPr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Uniforms, badges, and handbooks may not be worth trying to salvage, because another copy may be easy to find.</a:t>
            </a:r>
          </a:p>
          <a:p>
            <a:pPr marL="457200" indent="-457200">
              <a:buClr>
                <a:srgbClr val="000000"/>
              </a:buClr>
            </a:pPr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Newspapers are extremely difficult to salvage and often a digital copy is already available.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7DC7D-DA9D-4158-A5C4-98190689F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7082-B191-E817-0432-6F1326A7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Salvage Options- Treat on Your Own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DB002-EDF3-12CF-980A-7CEEDA114A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17519"/>
            <a:ext cx="10801039" cy="452338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Clr>
                <a:prstClr val="black"/>
              </a:buClr>
            </a:pPr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If there are items with minimal damage and you feel comfortable, you can treat them on your own. </a:t>
            </a: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</a:pPr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Water damage is going to be the easiest to do in house. </a:t>
            </a:r>
          </a:p>
          <a:p>
            <a:pPr marL="914400" lvl="1">
              <a:lnSpc>
                <a:spcPct val="100000"/>
              </a:lnSpc>
              <a:buClr>
                <a:srgbClr val="000000"/>
              </a:buClr>
              <a:buFont typeface="Courier New,monospace" panose="020B0604020202020204" pitchFamily="34" charset="0"/>
              <a:buChar char="o"/>
            </a:pP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Paper and Photographs can air dry by lying flat on absorbent fabric and using blotting materials to get excess water out.</a:t>
            </a: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</a:pPr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You will need to wear protective equipment if you choose to treat anything on your own.</a:t>
            </a:r>
          </a:p>
          <a:p>
            <a:pPr marL="914400" lvl="1">
              <a:lnSpc>
                <a:spcPct val="100000"/>
              </a:lnSpc>
              <a:buClr>
                <a:srgbClr val="000000"/>
              </a:buClr>
              <a:buFont typeface="Courier New,monospace" panose="020B0604020202020204" pitchFamily="34" charset="0"/>
              <a:buChar char="o"/>
            </a:pP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N95 masks</a:t>
            </a:r>
          </a:p>
          <a:p>
            <a:pPr marL="914400" lvl="1">
              <a:lnSpc>
                <a:spcPct val="100000"/>
              </a:lnSpc>
              <a:buClr>
                <a:srgbClr val="000000"/>
              </a:buClr>
              <a:buFont typeface="Courier New,monospace" panose="020B0604020202020204" pitchFamily="34" charset="0"/>
              <a:buChar char="o"/>
            </a:pP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Disposable gloves</a:t>
            </a:r>
          </a:p>
          <a:p>
            <a:pPr marL="914400" lvl="1">
              <a:lnSpc>
                <a:spcPct val="100000"/>
              </a:lnSpc>
              <a:buClr>
                <a:srgbClr val="000000"/>
              </a:buClr>
              <a:buFont typeface="Courier New,monospace" panose="020B0604020202020204" pitchFamily="34" charset="0"/>
              <a:buChar char="o"/>
            </a:pP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Cover your clothing </a:t>
            </a:r>
          </a:p>
          <a:p>
            <a:pPr marL="457200" indent="-457200">
              <a:buClr>
                <a:srgbClr val="000000"/>
              </a:buClr>
            </a:pPr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Remember you are more important that the collection, so do not do anything you are uncomfortable or feel unsafe doing. </a:t>
            </a:r>
            <a:endParaRPr lang="en-US" dirty="0"/>
          </a:p>
          <a:p>
            <a:pPr marL="457200" indent="-457200">
              <a:buClr>
                <a:srgbClr val="000000"/>
              </a:buClr>
            </a:pPr>
            <a:endParaRPr lang="en-US" sz="2800" cap="none" dirty="0">
              <a:solidFill>
                <a:srgbClr val="355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401D-B3E2-06CD-536F-344EDBAEE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9FCA-CDD4-BD60-367C-393D6344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Salvage Options- Conservation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C59D9-7EB0-6607-EF49-03B6DF2BDF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17519"/>
            <a:ext cx="10801039" cy="45233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90000"/>
              </a:lnSpc>
              <a:buClr>
                <a:prstClr val="black"/>
              </a:buClr>
            </a:pPr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If an item is worth salvaging, but you are unsure how to move forward, reach out to a professional. 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</a:pPr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BMS Cat, Belfor, and Polygon are</a:t>
            </a:r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 examples of conservation vendors.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</a:pPr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To find a conservator near you that matches your need check Culturalheritage.org.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</a:pPr>
            <a:r>
              <a:rPr lang="en-US" sz="2800" cap="none" dirty="0">
                <a:solidFill>
                  <a:srgbClr val="355071"/>
                </a:solidFill>
                <a:latin typeface="Tw Cen MT"/>
              </a:rPr>
              <a:t>The National Heritage Responders website also has tips and resources to find a conservator. </a:t>
            </a:r>
          </a:p>
          <a:p>
            <a:pPr marL="914400" lvl="1">
              <a:lnSpc>
                <a:spcPct val="100000"/>
              </a:lnSpc>
              <a:buClr>
                <a:srgbClr val="000000"/>
              </a:buClr>
              <a:buFont typeface="Courier New,monospace" panose="020B0604020202020204" pitchFamily="34" charset="0"/>
              <a:buChar char="o"/>
            </a:pPr>
            <a:r>
              <a:rPr lang="en-US" sz="2600" cap="none" dirty="0">
                <a:solidFill>
                  <a:srgbClr val="355071"/>
                </a:solidFill>
                <a:latin typeface="Tw Cen MT"/>
              </a:rPr>
              <a:t>https://www.culturalheritage.org/resources/emergencies/national-heritage-responders</a:t>
            </a:r>
            <a:endParaRPr lang="en-US"/>
          </a:p>
          <a:p>
            <a:pPr marL="457200" indent="-457200">
              <a:buClr>
                <a:srgbClr val="000000"/>
              </a:buClr>
            </a:pPr>
            <a:endParaRPr lang="en-US" sz="2800" cap="none" dirty="0">
              <a:solidFill>
                <a:srgbClr val="355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8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631E-C60D-8728-46F3-DE33ABA3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5351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D1D0-C781-3246-6047-3ABD4B9A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There are four elements of Disaster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01F74-74E1-D731-A7E9-8F493F95AA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20347" y="2446605"/>
            <a:ext cx="8242853" cy="3198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en-US" sz="3600" dirty="0">
                <a:solidFill>
                  <a:srgbClr val="FF0000"/>
                </a:solidFill>
              </a:rPr>
              <a:t>Prevention: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Before Disaster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n-US" sz="3600" dirty="0">
                <a:solidFill>
                  <a:srgbClr val="FF0000"/>
                </a:solidFill>
              </a:rPr>
              <a:t>Preparation: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Before disaster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US" sz="3600" dirty="0">
                <a:solidFill>
                  <a:srgbClr val="FF0000"/>
                </a:solidFill>
              </a:rPr>
              <a:t>Response: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During Disaster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en-US" sz="3600" dirty="0">
                <a:solidFill>
                  <a:srgbClr val="FF0000"/>
                </a:solidFill>
              </a:rPr>
              <a:t>Recovery: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After Disaster</a:t>
            </a:r>
          </a:p>
        </p:txBody>
      </p:sp>
    </p:spTree>
    <p:extLst>
      <p:ext uri="{BB962C8B-B14F-4D97-AF65-F5344CB8AC3E}">
        <p14:creationId xmlns:p14="http://schemas.microsoft.com/office/powerpoint/2010/main" val="347661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3B7E-5483-3834-2BB8-24DDA1EF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Prevention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72C05-FB81-BB6F-7E1E-BAF7D49C1E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14358" y="2231778"/>
            <a:ext cx="10363826" cy="3424107"/>
          </a:xfrm>
        </p:spPr>
        <p:txBody>
          <a:bodyPr>
            <a:normAutofit fontScale="92500" lnSpcReduction="20000"/>
          </a:bodyPr>
          <a:lstStyle/>
          <a:p>
            <a:r>
              <a:rPr lang="en-US" sz="2800" cap="none" dirty="0">
                <a:solidFill>
                  <a:schemeClr val="tx2"/>
                </a:solidFill>
              </a:rPr>
              <a:t>Review the history of disasters in your museum/community.</a:t>
            </a:r>
          </a:p>
          <a:p>
            <a:pPr marL="0" indent="0">
              <a:buNone/>
            </a:pPr>
            <a:r>
              <a:rPr lang="en-US" sz="2800" cap="none" dirty="0">
                <a:solidFill>
                  <a:schemeClr val="tx2"/>
                </a:solidFill>
              </a:rPr>
              <a:t>	</a:t>
            </a:r>
            <a:r>
              <a:rPr lang="en-US" sz="2200" cap="none" dirty="0">
                <a:solidFill>
                  <a:schemeClr val="tx2"/>
                </a:solidFill>
              </a:rPr>
              <a:t>Examples in Savannah: flooding, power outages, hurricanes, tornados</a:t>
            </a:r>
          </a:p>
          <a:p>
            <a:r>
              <a:rPr lang="en-US" sz="2800" cap="none" dirty="0">
                <a:solidFill>
                  <a:schemeClr val="tx2"/>
                </a:solidFill>
              </a:rPr>
              <a:t>Identify all risks to your building and collection.</a:t>
            </a:r>
          </a:p>
          <a:p>
            <a:pPr marL="0" indent="0">
              <a:buNone/>
            </a:pPr>
            <a:r>
              <a:rPr lang="en-US" sz="2200" cap="none" dirty="0">
                <a:solidFill>
                  <a:schemeClr val="tx2"/>
                </a:solidFill>
              </a:rPr>
              <a:t>	Examples at JGLB: Ramps coming into the building, loose shingles, poorly maintained 	windows.</a:t>
            </a:r>
            <a:br>
              <a:rPr lang="en-US" sz="2800" cap="none" dirty="0">
                <a:solidFill>
                  <a:schemeClr val="tx2"/>
                </a:solidFill>
              </a:rPr>
            </a:br>
            <a:r>
              <a:rPr lang="en-US" sz="2800" cap="none" dirty="0">
                <a:solidFill>
                  <a:schemeClr val="tx2"/>
                </a:solidFill>
              </a:rPr>
              <a:t>	</a:t>
            </a:r>
            <a:r>
              <a:rPr lang="en-US" sz="2800" cap="none" dirty="0">
                <a:solidFill>
                  <a:srgbClr val="FF0000"/>
                </a:solidFill>
              </a:rPr>
              <a:t>Tasks: </a:t>
            </a:r>
          </a:p>
          <a:p>
            <a:pPr marL="1828800" lvl="3" indent="-457200">
              <a:buAutoNum type="arabicPeriod"/>
            </a:pPr>
            <a:r>
              <a:rPr lang="en-US" sz="2200" cap="none" dirty="0">
                <a:solidFill>
                  <a:schemeClr val="tx2"/>
                </a:solidFill>
              </a:rPr>
              <a:t>Create a plan to reduce or remove risks.</a:t>
            </a:r>
          </a:p>
          <a:p>
            <a:pPr marL="1828800" lvl="3" indent="-457200">
              <a:buAutoNum type="arabicPeriod"/>
            </a:pPr>
            <a:r>
              <a:rPr lang="en-US" sz="2200" cap="none" dirty="0">
                <a:solidFill>
                  <a:schemeClr val="tx2"/>
                </a:solidFill>
              </a:rPr>
              <a:t>Incorporate preventive actions into the maintenance and housekeeping schedule.</a:t>
            </a:r>
          </a:p>
        </p:txBody>
      </p:sp>
    </p:spTree>
    <p:extLst>
      <p:ext uri="{BB962C8B-B14F-4D97-AF65-F5344CB8AC3E}">
        <p14:creationId xmlns:p14="http://schemas.microsoft.com/office/powerpoint/2010/main" val="209196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A5A0-AA8F-49AC-D593-983316CFB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cap="none" dirty="0"/>
              <a:t>Insert ramp with gutter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584B8-1D86-A3E9-B2DA-01025FF18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486401"/>
            <a:ext cx="8689976" cy="1371599"/>
          </a:xfrm>
        </p:spPr>
        <p:txBody>
          <a:bodyPr/>
          <a:lstStyle/>
          <a:p>
            <a:r>
              <a:rPr lang="en-US" sz="2400" cap="none" dirty="0">
                <a:solidFill>
                  <a:schemeClr val="tx2"/>
                </a:solidFill>
              </a:rPr>
              <a:t>Make sure that the drains are clear to prevent flooding</a:t>
            </a:r>
            <a:r>
              <a:rPr lang="en-US" dirty="0"/>
              <a:t>.</a:t>
            </a:r>
          </a:p>
        </p:txBody>
      </p:sp>
      <p:pic>
        <p:nvPicPr>
          <p:cNvPr id="5" name="Picture 4" descr="A brown door with glass panes and a railing&#10;&#10;AI-generated content may be incorrect.">
            <a:extLst>
              <a:ext uri="{FF2B5EF4-FFF2-40B4-BE49-F238E27FC236}">
                <a16:creationId xmlns:a16="http://schemas.microsoft.com/office/drawing/2014/main" id="{F743E8C6-2455-E7E0-929A-917A6052B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72" y="0"/>
            <a:ext cx="6976078" cy="52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05FCAA-96C2-998A-1054-73D8E2B2D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169" y="4983480"/>
            <a:ext cx="8689976" cy="1042415"/>
          </a:xfrm>
        </p:spPr>
        <p:txBody>
          <a:bodyPr/>
          <a:lstStyle/>
          <a:p>
            <a:r>
              <a:rPr lang="en-US" cap="none" dirty="0">
                <a:solidFill>
                  <a:schemeClr val="tx2"/>
                </a:solidFill>
              </a:rPr>
              <a:t>Secure loose shingles before they become a problem.</a:t>
            </a:r>
          </a:p>
          <a:p>
            <a:endParaRPr lang="en-US" cap="none" dirty="0">
              <a:solidFill>
                <a:schemeClr val="tx2"/>
              </a:solidFill>
            </a:endParaRPr>
          </a:p>
        </p:txBody>
      </p:sp>
      <p:pic>
        <p:nvPicPr>
          <p:cNvPr id="5" name="Picture 4" descr="A roof of a building&#10;&#10;AI-generated content may be incorrect.">
            <a:extLst>
              <a:ext uri="{FF2B5EF4-FFF2-40B4-BE49-F238E27FC236}">
                <a16:creationId xmlns:a16="http://schemas.microsoft.com/office/drawing/2014/main" id="{A09CC010-031C-07E0-2A32-351BE45C8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9"/>
          <a:stretch>
            <a:fillRect/>
          </a:stretch>
        </p:blipFill>
        <p:spPr>
          <a:xfrm>
            <a:off x="2294487" y="128016"/>
            <a:ext cx="7459340" cy="48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931E-06F5-1EDB-1900-AE45E28C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Preparation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150E-80C3-CB02-2DA4-5D5EF88055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2646" y="1992188"/>
            <a:ext cx="10363826" cy="39422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914400" lvl="1" indent="-457200">
              <a:buAutoNum type="arabicPeriod"/>
            </a:pPr>
            <a:r>
              <a:rPr lang="en-US" sz="2200" cap="none" dirty="0">
                <a:solidFill>
                  <a:schemeClr val="tx2"/>
                </a:solidFill>
              </a:rPr>
              <a:t>Train your staff. </a:t>
            </a:r>
          </a:p>
          <a:p>
            <a:pPr marL="914400" lvl="2" indent="0">
              <a:buNone/>
            </a:pPr>
            <a:r>
              <a:rPr lang="en-US" sz="1900" cap="none" dirty="0">
                <a:solidFill>
                  <a:schemeClr val="tx2"/>
                </a:solidFill>
              </a:rPr>
              <a:t>	We have a quick disaster guide for the staff.</a:t>
            </a:r>
          </a:p>
          <a:p>
            <a:pPr marL="914400" lvl="1" indent="-457200">
              <a:buAutoNum type="arabicPeriod"/>
            </a:pPr>
            <a:r>
              <a:rPr lang="en-US" sz="2200" cap="none" dirty="0">
                <a:solidFill>
                  <a:schemeClr val="tx2"/>
                </a:solidFill>
              </a:rPr>
              <a:t>Write a priority list for the entire collection that includes location, materials, and highest risks.</a:t>
            </a:r>
          </a:p>
          <a:p>
            <a:pPr marL="914400" lvl="2" indent="0">
              <a:buNone/>
            </a:pPr>
            <a:r>
              <a:rPr lang="en-US" sz="2000" cap="none" dirty="0">
                <a:solidFill>
                  <a:schemeClr val="tx2"/>
                </a:solidFill>
              </a:rPr>
              <a:t>	</a:t>
            </a:r>
            <a:r>
              <a:rPr lang="en-US" sz="1900" cap="none" dirty="0">
                <a:solidFill>
                  <a:schemeClr val="tx2"/>
                </a:solidFill>
              </a:rPr>
              <a:t>This type of list would been needed for recovery and assist you in making decisions 	if a storm is headed your way.  </a:t>
            </a:r>
          </a:p>
          <a:p>
            <a:pPr marL="914400" lvl="1" indent="-457200">
              <a:buAutoNum type="arabicPeriod"/>
            </a:pPr>
            <a:r>
              <a:rPr lang="en-US" sz="2200" cap="none" dirty="0">
                <a:solidFill>
                  <a:schemeClr val="tx2"/>
                </a:solidFill>
              </a:rPr>
              <a:t>Digitize your inventory.	</a:t>
            </a:r>
          </a:p>
          <a:p>
            <a:pPr marL="914400" lvl="2" indent="0">
              <a:buNone/>
            </a:pPr>
            <a:r>
              <a:rPr lang="en-US" cap="none" dirty="0">
                <a:solidFill>
                  <a:schemeClr val="tx2"/>
                </a:solidFill>
              </a:rPr>
              <a:t>	</a:t>
            </a:r>
            <a:r>
              <a:rPr lang="en-US" sz="1900" cap="none" dirty="0">
                <a:solidFill>
                  <a:schemeClr val="tx2"/>
                </a:solidFill>
              </a:rPr>
              <a:t>If your inventory is not stored in the cloud, it should be digitized somehow. </a:t>
            </a:r>
          </a:p>
          <a:p>
            <a:pPr marL="914400" lvl="1" indent="-457200">
              <a:buAutoNum type="arabicPeriod"/>
            </a:pPr>
            <a:r>
              <a:rPr lang="en-US" sz="2200" cap="none" dirty="0">
                <a:solidFill>
                  <a:schemeClr val="tx2"/>
                </a:solidFill>
              </a:rPr>
              <a:t>Create a supply list and gather those supplies.</a:t>
            </a:r>
          </a:p>
          <a:p>
            <a:pPr marL="914400" lvl="2" indent="0">
              <a:buNone/>
            </a:pPr>
            <a:r>
              <a:rPr lang="en-US" sz="1800" cap="none" dirty="0">
                <a:solidFill>
                  <a:schemeClr val="tx2"/>
                </a:solidFill>
              </a:rPr>
              <a:t>	</a:t>
            </a:r>
            <a:r>
              <a:rPr lang="en-US" sz="1900" cap="none" dirty="0">
                <a:solidFill>
                  <a:schemeClr val="tx2"/>
                </a:solidFill>
              </a:rPr>
              <a:t>I would keep these in a labeled bin.</a:t>
            </a:r>
          </a:p>
        </p:txBody>
      </p:sp>
    </p:spTree>
    <p:extLst>
      <p:ext uri="{BB962C8B-B14F-4D97-AF65-F5344CB8AC3E}">
        <p14:creationId xmlns:p14="http://schemas.microsoft.com/office/powerpoint/2010/main" val="325894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D157-8B82-B1B0-0315-A6E42F87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52144"/>
            <a:ext cx="10364451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1.1 Inventory of Preparation Supplies on Hand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F7407-D839-6B54-A4F6-6AF5C4948F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4086" y="1627632"/>
            <a:ext cx="10363826" cy="42550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The following list provides examples of the types of materials that should be on hand in case of an emergency. A staff member should be assigned the responsibility of conducting an inventory of resources on a regular basis. 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ITEM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		  </a:t>
            </a:r>
          </a:p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Sandbags or dry bags</a:t>
            </a:r>
          </a:p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Plastic sheeting		  </a:t>
            </a:r>
          </a:p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Nitrile gloves </a:t>
            </a:r>
          </a:p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Scissors		</a:t>
            </a:r>
          </a:p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Packing tape	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5" name="Picture 4" descr="A close-up of a flood bag&#10;&#10;AI-generated content may be incorrect.">
            <a:extLst>
              <a:ext uri="{FF2B5EF4-FFF2-40B4-BE49-F238E27FC236}">
                <a16:creationId xmlns:a16="http://schemas.microsoft.com/office/drawing/2014/main" id="{17FC61CC-742D-1D2E-4FE4-3EEA01B2C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4" y="3002345"/>
            <a:ext cx="3757422" cy="27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4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FEA0-3F4F-02EB-EF89-5BD3AC30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RESPONSE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2C285-17AB-51AF-17B4-D6034DFA6B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776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cap="none" dirty="0">
                <a:solidFill>
                  <a:schemeClr val="tx2"/>
                </a:solidFill>
              </a:rPr>
              <a:t>These are the things that should be in your Disaster Preparedness and Response Plan:</a:t>
            </a:r>
            <a:endParaRPr lang="en-US" sz="2200" cap="none" dirty="0">
              <a:solidFill>
                <a:srgbClr val="FF0000"/>
              </a:solidFill>
            </a:endParaRPr>
          </a:p>
          <a:p>
            <a:pPr marL="914400" lvl="1" indent="-457200">
              <a:buAutoNum type="arabicPeriod"/>
            </a:pPr>
            <a:r>
              <a:rPr lang="en-US" sz="2200" cap="none" dirty="0">
                <a:solidFill>
                  <a:schemeClr val="tx2"/>
                </a:solidFill>
              </a:rPr>
              <a:t>Emergency procedures to follow.</a:t>
            </a:r>
          </a:p>
          <a:p>
            <a:pPr marL="914400" lvl="1" indent="-457200">
              <a:buAutoNum type="arabicPeriod"/>
            </a:pPr>
            <a:r>
              <a:rPr lang="en-US" sz="2200" cap="none" dirty="0">
                <a:solidFill>
                  <a:schemeClr val="tx2"/>
                </a:solidFill>
              </a:rPr>
              <a:t>Evacuation plans for museum staff and visitors.</a:t>
            </a:r>
          </a:p>
          <a:p>
            <a:pPr marL="914400" lvl="1" indent="-457200">
              <a:buAutoNum type="arabicPeriod"/>
            </a:pPr>
            <a:r>
              <a:rPr lang="en-US" sz="2200" cap="none" dirty="0">
                <a:solidFill>
                  <a:schemeClr val="tx2"/>
                </a:solidFill>
              </a:rPr>
              <a:t>Strategies for protecting and restoring collections objects.</a:t>
            </a:r>
          </a:p>
          <a:p>
            <a:pPr marL="914400" lvl="1" indent="-457200">
              <a:buAutoNum type="arabicPeriod"/>
            </a:pPr>
            <a:r>
              <a:rPr lang="en-US" sz="2200" cap="none" dirty="0">
                <a:solidFill>
                  <a:schemeClr val="tx2"/>
                </a:solidFill>
              </a:rPr>
              <a:t>Documentation on your internal responses teams roles and responsibilities.</a:t>
            </a:r>
          </a:p>
          <a:p>
            <a:pPr marL="914400" lvl="1" indent="-457200">
              <a:buAutoNum type="arabicPeriod"/>
            </a:pPr>
            <a:r>
              <a:rPr lang="en-US" sz="2200" cap="none" dirty="0">
                <a:solidFill>
                  <a:schemeClr val="tx2"/>
                </a:solidFill>
              </a:rPr>
              <a:t>Telephone Tree (how to call and in what order) </a:t>
            </a:r>
          </a:p>
          <a:p>
            <a:pPr marL="914400" lvl="1" indent="-457200">
              <a:buAutoNum type="arabicPeriod"/>
            </a:pPr>
            <a:r>
              <a:rPr lang="en-US" sz="2200" cap="none" dirty="0">
                <a:solidFill>
                  <a:schemeClr val="tx2"/>
                </a:solidFill>
              </a:rPr>
              <a:t>Floor plans (marking exists, extinguishers, and areas of refuge)</a:t>
            </a:r>
          </a:p>
          <a:p>
            <a:pPr marL="914400" lvl="1" indent="-457200">
              <a:buAutoNum type="arabicPeriod"/>
            </a:pPr>
            <a:endParaRPr lang="en-US" sz="2200" cap="none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200" cap="none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1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fire alarm system&#10;&#10;AI-generated content may be incorrect.">
            <a:extLst>
              <a:ext uri="{FF2B5EF4-FFF2-40B4-BE49-F238E27FC236}">
                <a16:creationId xmlns:a16="http://schemas.microsoft.com/office/drawing/2014/main" id="{3BBD5D50-139F-CCC5-8A73-2FE3F24E00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0" y="1008054"/>
            <a:ext cx="10717779" cy="5231429"/>
          </a:xfrm>
        </p:spPr>
      </p:pic>
    </p:spTree>
    <p:extLst>
      <p:ext uri="{BB962C8B-B14F-4D97-AF65-F5344CB8AC3E}">
        <p14:creationId xmlns:p14="http://schemas.microsoft.com/office/powerpoint/2010/main" val="353290110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1333</TotalTime>
  <Words>785</Words>
  <Application>Microsoft Office PowerPoint</Application>
  <PresentationFormat>Widescreen</PresentationFormat>
  <Paragraphs>81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Droplet</vt:lpstr>
      <vt:lpstr>Disaster Preparedness  Planning</vt:lpstr>
      <vt:lpstr>There are four elements of Disaster Management</vt:lpstr>
      <vt:lpstr>Prevention </vt:lpstr>
      <vt:lpstr>Insert ramp with gutter</vt:lpstr>
      <vt:lpstr>PowerPoint Presentation</vt:lpstr>
      <vt:lpstr>Preparation</vt:lpstr>
      <vt:lpstr>1.1 Inventory of Preparation Supplies on Hand </vt:lpstr>
      <vt:lpstr>RESPONSE</vt:lpstr>
      <vt:lpstr>PowerPoint Presentation</vt:lpstr>
      <vt:lpstr>Recovery</vt:lpstr>
      <vt:lpstr>Assessment of Damage</vt:lpstr>
      <vt:lpstr>Salvage Options</vt:lpstr>
      <vt:lpstr>Salvage Options- Discard</vt:lpstr>
      <vt:lpstr>Salvage Options- Treat on Your Own</vt:lpstr>
      <vt:lpstr>Salvage Options- Conservation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Estes, Jessica</dc:creator>
  <cp:lastModifiedBy>Estes, Jessica</cp:lastModifiedBy>
  <cp:revision>106</cp:revision>
  <dcterms:created xsi:type="dcterms:W3CDTF">2025-07-07T21:36:40Z</dcterms:created>
  <dcterms:modified xsi:type="dcterms:W3CDTF">2025-07-23T13:08:27Z</dcterms:modified>
</cp:coreProperties>
</file>